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3" d="100"/>
          <a:sy n="63" d="100"/>
        </p:scale>
        <p:origin x="-1356" y="-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B3B05B-0CCB-497A-A84E-9495F88929B2}" type="datetimeFigureOut">
              <a:rPr lang="ko-KR" altLang="en-US" smtClean="0"/>
              <a:t>2022-07-26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389A92-BC4D-4E22-A109-AD79B66C99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0602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18d7eca593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18d7eca593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93649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18d7eca593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18d7eca593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93649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18d7eca593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18d7eca593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93649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18d7eca593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18d7eca593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93649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18d7eca593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18d7eca593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93649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18d7eca593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18d7eca593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93649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18d7eca593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18d7eca593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85931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18d7eca593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18d7eca593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85931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18d7eca593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18d7eca593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93649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18d7eca593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18d7eca593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93649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18d7eca593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18d7eca593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93649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18d7eca593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18d7eca593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93649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10734-627B-4375-891E-5011E99ECE86}" type="datetimeFigureOut">
              <a:rPr lang="ko-KR" altLang="en-US" smtClean="0"/>
              <a:t>2022-07-26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FCB82-66BB-4063-B812-3BA3668EA7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96256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10734-627B-4375-891E-5011E99ECE86}" type="datetimeFigureOut">
              <a:rPr lang="ko-KR" altLang="en-US" smtClean="0"/>
              <a:t>2022-07-26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FCB82-66BB-4063-B812-3BA3668EA7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30215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10734-627B-4375-891E-5011E99ECE86}" type="datetimeFigureOut">
              <a:rPr lang="ko-KR" altLang="en-US" smtClean="0"/>
              <a:t>2022-07-26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FCB82-66BB-4063-B812-3BA3668EA7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25727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10734-627B-4375-891E-5011E99ECE86}" type="datetimeFigureOut">
              <a:rPr lang="ko-KR" altLang="en-US" smtClean="0"/>
              <a:t>2022-07-26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FCB82-66BB-4063-B812-3BA3668EA7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61168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10734-627B-4375-891E-5011E99ECE86}" type="datetimeFigureOut">
              <a:rPr lang="ko-KR" altLang="en-US" smtClean="0"/>
              <a:t>2022-07-26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FCB82-66BB-4063-B812-3BA3668EA7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38560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10734-627B-4375-891E-5011E99ECE86}" type="datetimeFigureOut">
              <a:rPr lang="ko-KR" altLang="en-US" smtClean="0"/>
              <a:t>2022-07-26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FCB82-66BB-4063-B812-3BA3668EA7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623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10734-627B-4375-891E-5011E99ECE86}" type="datetimeFigureOut">
              <a:rPr lang="ko-KR" altLang="en-US" smtClean="0"/>
              <a:t>2022-07-26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FCB82-66BB-4063-B812-3BA3668EA7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27311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10734-627B-4375-891E-5011E99ECE86}" type="datetimeFigureOut">
              <a:rPr lang="ko-KR" altLang="en-US" smtClean="0"/>
              <a:t>2022-07-26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FCB82-66BB-4063-B812-3BA3668EA7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91756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10734-627B-4375-891E-5011E99ECE86}" type="datetimeFigureOut">
              <a:rPr lang="ko-KR" altLang="en-US" smtClean="0"/>
              <a:t>2022-07-26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FCB82-66BB-4063-B812-3BA3668EA7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20460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10734-627B-4375-891E-5011E99ECE86}" type="datetimeFigureOut">
              <a:rPr lang="ko-KR" altLang="en-US" smtClean="0"/>
              <a:t>2022-07-26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FCB82-66BB-4063-B812-3BA3668EA7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87221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10734-627B-4375-891E-5011E99ECE86}" type="datetimeFigureOut">
              <a:rPr lang="ko-KR" altLang="en-US" smtClean="0"/>
              <a:t>2022-07-26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FCB82-66BB-4063-B812-3BA3668EA7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76330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D10734-627B-4375-891E-5011E99ECE86}" type="datetimeFigureOut">
              <a:rPr lang="ko-KR" altLang="en-US" smtClean="0"/>
              <a:t>2022-07-26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6FCB82-66BB-4063-B812-3BA3668EA7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48333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0" y="-50600"/>
            <a:ext cx="1181100" cy="69592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5" name="Google Shape;55;p13"/>
          <p:cNvSpPr txBox="1"/>
          <p:nvPr/>
        </p:nvSpPr>
        <p:spPr>
          <a:xfrm>
            <a:off x="1339750" y="3613400"/>
            <a:ext cx="4979400" cy="1777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 b="1" dirty="0">
                <a:solidFill>
                  <a:srgbClr val="19264B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CUAI </a:t>
            </a:r>
            <a:r>
              <a:rPr lang="ko-KR" altLang="en-US" sz="2500" b="1" dirty="0">
                <a:solidFill>
                  <a:srgbClr val="19264B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하계 </a:t>
            </a:r>
            <a:r>
              <a:rPr lang="en-US" altLang="ko-KR" sz="2500" b="1" dirty="0">
                <a:solidFill>
                  <a:srgbClr val="19264B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DA 1</a:t>
            </a:r>
            <a:r>
              <a:rPr lang="ko-KR" altLang="en-US" sz="2500" b="1" dirty="0">
                <a:solidFill>
                  <a:srgbClr val="19264B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팀</a:t>
            </a:r>
            <a:endParaRPr sz="2500" b="1" dirty="0">
              <a:solidFill>
                <a:srgbClr val="19264B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solidFill>
                  <a:srgbClr val="19264B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2022.0</a:t>
            </a:r>
            <a:r>
              <a:rPr lang="en-US" altLang="ko" dirty="0" smtClean="0">
                <a:solidFill>
                  <a:srgbClr val="19264B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7.26</a:t>
            </a:r>
            <a:endParaRPr dirty="0">
              <a:solidFill>
                <a:srgbClr val="19264B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19264B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19264B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>
                <a:solidFill>
                  <a:srgbClr val="19264B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발표자 :</a:t>
            </a:r>
            <a:r>
              <a:rPr lang="en-US" altLang="ko" sz="1100" dirty="0">
                <a:solidFill>
                  <a:srgbClr val="19264B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1100" dirty="0" smtClean="0">
                <a:solidFill>
                  <a:srgbClr val="19264B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이혜</a:t>
            </a:r>
            <a:r>
              <a:rPr lang="ko-KR" altLang="en-US" sz="1100" dirty="0">
                <a:solidFill>
                  <a:srgbClr val="19264B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연</a:t>
            </a:r>
            <a:endParaRPr sz="1100" dirty="0">
              <a:solidFill>
                <a:srgbClr val="19264B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cxnSp>
        <p:nvCxnSpPr>
          <p:cNvPr id="56" name="Google Shape;56;p13"/>
          <p:cNvCxnSpPr/>
          <p:nvPr/>
        </p:nvCxnSpPr>
        <p:spPr>
          <a:xfrm>
            <a:off x="172875" y="-50600"/>
            <a:ext cx="0" cy="2916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7" name="Google Shape;5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1435112" y="4241800"/>
            <a:ext cx="4051300" cy="11811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42703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/>
          <p:nvPr/>
        </p:nvSpPr>
        <p:spPr>
          <a:xfrm>
            <a:off x="0" y="-50600"/>
            <a:ext cx="1181100" cy="69592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cxnSp>
        <p:nvCxnSpPr>
          <p:cNvPr id="63" name="Google Shape;63;p14"/>
          <p:cNvCxnSpPr/>
          <p:nvPr/>
        </p:nvCxnSpPr>
        <p:spPr>
          <a:xfrm>
            <a:off x="172875" y="-50600"/>
            <a:ext cx="0" cy="2916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1435112" y="4292383"/>
            <a:ext cx="40513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1408975" y="409168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ko-KR" altLang="en-US" sz="2000" dirty="0" smtClean="0">
                <a:solidFill>
                  <a:srgbClr val="19264B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NanumGothic ExtraBold"/>
                <a:sym typeface="NanumGothic ExtraBold"/>
              </a:rPr>
              <a:t>데이터 시각화</a:t>
            </a:r>
            <a:endParaRPr kumimoji="0" lang="ko-KR" altLang="en-US" sz="2000" b="0" i="0" u="none" strike="noStrike" kern="0" cap="none" spc="0" normalizeH="0" baseline="0" noProof="0" dirty="0">
              <a:ln>
                <a:noFill/>
              </a:ln>
              <a:solidFill>
                <a:srgbClr val="19264B"/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  <a:cs typeface="NanumGothic ExtraBold"/>
              <a:sym typeface="NanumGothic ExtraBold"/>
            </a:endParaRPr>
          </a:p>
        </p:txBody>
      </p:sp>
      <p:sp>
        <p:nvSpPr>
          <p:cNvPr id="12" name="Google Shape;66;p14">
            <a:extLst>
              <a:ext uri="{FF2B5EF4-FFF2-40B4-BE49-F238E27FC236}">
                <a16:creationId xmlns:a16="http://schemas.microsoft.com/office/drawing/2014/main" xmlns="" id="{C5A804F0-F4D1-C7CA-0C58-CC1032762186}"/>
              </a:ext>
            </a:extLst>
          </p:cNvPr>
          <p:cNvSpPr txBox="1"/>
          <p:nvPr/>
        </p:nvSpPr>
        <p:spPr>
          <a:xfrm>
            <a:off x="1408974" y="1108750"/>
            <a:ext cx="3415443" cy="750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ko-KR" altLang="en-US" sz="1600" dirty="0" smtClean="0">
                <a:solidFill>
                  <a:srgbClr val="19264B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NanumGothic ExtraBold"/>
                <a:sym typeface="NanumGothic ExtraBold"/>
              </a:rPr>
              <a:t>안전 비상벨 설치 현황</a:t>
            </a:r>
            <a:endParaRPr lang="en-US" altLang="ko-KR" sz="1600" dirty="0" smtClean="0">
              <a:solidFill>
                <a:srgbClr val="19264B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NanumGothic ExtraBold"/>
              <a:sym typeface="NanumGothic ExtraBold"/>
            </a:endParaRP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altLang="ko-KR" sz="1600" b="0" i="0" u="none" strike="noStrike" kern="0" cap="none" spc="0" normalizeH="0" baseline="0" noProof="0" dirty="0">
              <a:ln>
                <a:noFill/>
              </a:ln>
              <a:solidFill>
                <a:srgbClr val="19264B"/>
              </a:solidFill>
              <a:effectLst/>
              <a:uLnTx/>
              <a:uFillTx/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70"/>
          <a:stretch/>
        </p:blipFill>
        <p:spPr>
          <a:xfrm>
            <a:off x="1408974" y="1828800"/>
            <a:ext cx="6274122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331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/>
          <p:nvPr/>
        </p:nvSpPr>
        <p:spPr>
          <a:xfrm>
            <a:off x="0" y="-50600"/>
            <a:ext cx="1181100" cy="69592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cxnSp>
        <p:nvCxnSpPr>
          <p:cNvPr id="63" name="Google Shape;63;p14"/>
          <p:cNvCxnSpPr/>
          <p:nvPr/>
        </p:nvCxnSpPr>
        <p:spPr>
          <a:xfrm>
            <a:off x="172875" y="-50600"/>
            <a:ext cx="0" cy="2916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1435112" y="4292383"/>
            <a:ext cx="40513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1408975" y="409168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ko-KR" altLang="en-US" sz="2000" dirty="0" smtClean="0">
                <a:solidFill>
                  <a:srgbClr val="19264B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NanumGothic ExtraBold"/>
                <a:sym typeface="NanumGothic ExtraBold"/>
              </a:rPr>
              <a:t>데이터 시각화</a:t>
            </a:r>
            <a:endParaRPr kumimoji="0" lang="ko-KR" altLang="en-US" sz="2000" b="0" i="0" u="none" strike="noStrike" kern="0" cap="none" spc="0" normalizeH="0" baseline="0" noProof="0" dirty="0">
              <a:ln>
                <a:noFill/>
              </a:ln>
              <a:solidFill>
                <a:srgbClr val="19264B"/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  <a:cs typeface="NanumGothic ExtraBold"/>
              <a:sym typeface="NanumGothic ExtraBold"/>
            </a:endParaRPr>
          </a:p>
        </p:txBody>
      </p:sp>
      <p:sp>
        <p:nvSpPr>
          <p:cNvPr id="12" name="Google Shape;66;p14">
            <a:extLst>
              <a:ext uri="{FF2B5EF4-FFF2-40B4-BE49-F238E27FC236}">
                <a16:creationId xmlns:a16="http://schemas.microsoft.com/office/drawing/2014/main" xmlns="" id="{C5A804F0-F4D1-C7CA-0C58-CC1032762186}"/>
              </a:ext>
            </a:extLst>
          </p:cNvPr>
          <p:cNvSpPr txBox="1"/>
          <p:nvPr/>
        </p:nvSpPr>
        <p:spPr>
          <a:xfrm>
            <a:off x="1408975" y="1031345"/>
            <a:ext cx="3415443" cy="750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ko-KR" sz="1600" dirty="0" smtClean="0">
                <a:solidFill>
                  <a:srgbClr val="19264B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NanumGothic ExtraBold"/>
                <a:sym typeface="NanumGothic ExtraBold"/>
              </a:rPr>
              <a:t>CCTV</a:t>
            </a:r>
            <a:r>
              <a:rPr lang="ko-KR" altLang="en-US" sz="1600" dirty="0" smtClean="0">
                <a:solidFill>
                  <a:srgbClr val="19264B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NanumGothic ExtraBold"/>
                <a:sym typeface="NanumGothic ExtraBold"/>
              </a:rPr>
              <a:t> 설치 현황</a:t>
            </a:r>
            <a:endParaRPr lang="en-US" altLang="ko-KR" sz="1600" dirty="0" smtClean="0">
              <a:solidFill>
                <a:srgbClr val="19264B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NanumGothic ExtraBold"/>
              <a:sym typeface="NanumGothic ExtraBold"/>
            </a:endParaRP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altLang="ko-KR" sz="1600" b="0" i="0" u="none" strike="noStrike" kern="0" cap="none" spc="0" normalizeH="0" baseline="0" noProof="0" dirty="0">
              <a:ln>
                <a:noFill/>
              </a:ln>
              <a:solidFill>
                <a:srgbClr val="19264B"/>
              </a:solidFill>
              <a:effectLst/>
              <a:uLnTx/>
              <a:uFillTx/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1450" y="1727200"/>
            <a:ext cx="6261100" cy="50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21363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/>
          <p:nvPr/>
        </p:nvSpPr>
        <p:spPr>
          <a:xfrm>
            <a:off x="0" y="-50600"/>
            <a:ext cx="1181100" cy="69592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cxnSp>
        <p:nvCxnSpPr>
          <p:cNvPr id="63" name="Google Shape;63;p14"/>
          <p:cNvCxnSpPr/>
          <p:nvPr/>
        </p:nvCxnSpPr>
        <p:spPr>
          <a:xfrm>
            <a:off x="172875" y="-50600"/>
            <a:ext cx="0" cy="2916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1435112" y="4292383"/>
            <a:ext cx="40513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66;p14">
            <a:extLst>
              <a:ext uri="{FF2B5EF4-FFF2-40B4-BE49-F238E27FC236}">
                <a16:creationId xmlns:a16="http://schemas.microsoft.com/office/drawing/2014/main" xmlns="" id="{C5A804F0-F4D1-C7CA-0C58-CC1032762186}"/>
              </a:ext>
            </a:extLst>
          </p:cNvPr>
          <p:cNvSpPr txBox="1"/>
          <p:nvPr/>
        </p:nvSpPr>
        <p:spPr>
          <a:xfrm>
            <a:off x="1408974" y="5856741"/>
            <a:ext cx="7411497" cy="750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ko-KR" altLang="en-US" sz="1600" dirty="0" err="1" smtClean="0">
                <a:solidFill>
                  <a:srgbClr val="19264B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NanumGothic ExtraBold"/>
                <a:sym typeface="NanumGothic ExtraBold"/>
              </a:rPr>
              <a:t>성연령별</a:t>
            </a:r>
            <a:r>
              <a:rPr lang="en-US" altLang="ko-KR" sz="1600" dirty="0">
                <a:solidFill>
                  <a:srgbClr val="19264B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NanumGothic ExtraBold"/>
                <a:sym typeface="NanumGothic ExtraBold"/>
              </a:rPr>
              <a:t> </a:t>
            </a:r>
            <a:r>
              <a:rPr lang="ko-KR" altLang="en-US" sz="1600" dirty="0" smtClean="0">
                <a:solidFill>
                  <a:srgbClr val="19264B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NanumGothic ExtraBold"/>
                <a:sym typeface="NanumGothic ExtraBold"/>
              </a:rPr>
              <a:t>거주인구격자 기준으로 </a:t>
            </a:r>
            <a:r>
              <a:rPr lang="en-US" altLang="ko-KR" sz="1600" dirty="0">
                <a:solidFill>
                  <a:srgbClr val="19264B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NanumGothic ExtraBold"/>
                <a:sym typeface="NanumGothic ExtraBold"/>
              </a:rPr>
              <a:t> </a:t>
            </a:r>
            <a:r>
              <a:rPr lang="en-US" altLang="ko-KR" sz="1600" dirty="0" smtClean="0">
                <a:solidFill>
                  <a:srgbClr val="19264B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NanumGothic ExtraBold"/>
                <a:sym typeface="NanumGothic ExtraBold"/>
              </a:rPr>
              <a:t>center point </a:t>
            </a:r>
            <a:r>
              <a:rPr lang="ko-KR" altLang="en-US" sz="1600" dirty="0" smtClean="0">
                <a:solidFill>
                  <a:srgbClr val="19264B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NanumGothic ExtraBold"/>
                <a:sym typeface="NanumGothic ExtraBold"/>
              </a:rPr>
              <a:t>계산</a:t>
            </a:r>
            <a:r>
              <a:rPr lang="en-US" altLang="ko-KR" sz="1600" dirty="0" smtClean="0">
                <a:solidFill>
                  <a:srgbClr val="19264B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NanumGothic ExtraBold"/>
                <a:sym typeface="NanumGothic ExtraBold"/>
              </a:rPr>
              <a:t>, </a:t>
            </a:r>
            <a:r>
              <a:rPr lang="ko-KR" altLang="en-US" sz="1600" dirty="0" smtClean="0">
                <a:solidFill>
                  <a:srgbClr val="19264B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NanumGothic ExtraBold"/>
                <a:sym typeface="NanumGothic ExtraBold"/>
              </a:rPr>
              <a:t>기준 </a:t>
            </a:r>
            <a:r>
              <a:rPr lang="en-US" altLang="ko-KR" sz="1600" dirty="0" smtClean="0">
                <a:solidFill>
                  <a:srgbClr val="19264B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NanumGothic ExtraBold"/>
                <a:sym typeface="NanumGothic ExtraBold"/>
              </a:rPr>
              <a:t>point </a:t>
            </a:r>
            <a:r>
              <a:rPr lang="ko-KR" altLang="en-US" sz="1600" dirty="0" smtClean="0">
                <a:solidFill>
                  <a:srgbClr val="19264B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NanumGothic ExtraBold"/>
                <a:sym typeface="NanumGothic ExtraBold"/>
              </a:rPr>
              <a:t>생성</a:t>
            </a:r>
            <a:endParaRPr lang="en-US" altLang="ko-KR" sz="1600" dirty="0" smtClean="0">
              <a:solidFill>
                <a:srgbClr val="19264B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NanumGothic ExtraBold"/>
              <a:sym typeface="NanumGothic ExtraBold"/>
            </a:endParaRP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ko-KR" altLang="en-US" sz="1600" dirty="0" smtClean="0">
                <a:solidFill>
                  <a:srgbClr val="19264B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NanumGothic ExtraBold"/>
                <a:sym typeface="NanumGothic ExtraBold"/>
              </a:rPr>
              <a:t>기준 </a:t>
            </a:r>
            <a:r>
              <a:rPr lang="en-US" altLang="ko-KR" sz="1600" dirty="0" smtClean="0">
                <a:solidFill>
                  <a:srgbClr val="19264B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NanumGothic ExtraBold"/>
                <a:sym typeface="NanumGothic ExtraBold"/>
              </a:rPr>
              <a:t>point </a:t>
            </a:r>
            <a:r>
              <a:rPr lang="ko-KR" altLang="en-US" sz="1600" dirty="0" smtClean="0">
                <a:solidFill>
                  <a:srgbClr val="19264B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NanumGothic ExtraBold"/>
                <a:sym typeface="NanumGothic ExtraBold"/>
              </a:rPr>
              <a:t>마다 인구 현황 할당</a:t>
            </a:r>
            <a:endParaRPr lang="en-US" altLang="ko-KR" sz="1600" dirty="0" smtClean="0">
              <a:solidFill>
                <a:srgbClr val="19264B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NanumGothic ExtraBold"/>
              <a:sym typeface="NanumGothic ExtraBold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E5F78E89-226C-83AA-D14A-2C0B01F871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2550" y="1185193"/>
            <a:ext cx="7781450" cy="4671547"/>
          </a:xfrm>
          <a:prstGeom prst="rect">
            <a:avLst/>
          </a:prstGeom>
        </p:spPr>
      </p:pic>
      <p:sp>
        <p:nvSpPr>
          <p:cNvPr id="9" name="Google Shape;66;p14"/>
          <p:cNvSpPr txBox="1"/>
          <p:nvPr/>
        </p:nvSpPr>
        <p:spPr>
          <a:xfrm>
            <a:off x="1408975" y="409168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ko-KR" altLang="en-US" sz="2000" noProof="0" dirty="0" smtClean="0">
                <a:solidFill>
                  <a:srgbClr val="19264B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NanumGothic ExtraBold"/>
                <a:sym typeface="NanumGothic ExtraBold"/>
              </a:rPr>
              <a:t>설치선정지수 개발 </a:t>
            </a:r>
            <a:endParaRPr kumimoji="0" lang="ko-KR" altLang="en-US" sz="2000" b="0" i="0" u="none" strike="noStrike" kern="0" cap="none" spc="0" normalizeH="0" baseline="0" noProof="0" dirty="0">
              <a:ln>
                <a:noFill/>
              </a:ln>
              <a:solidFill>
                <a:srgbClr val="19264B"/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  <a:cs typeface="NanumGothic ExtraBold"/>
              <a:sym typeface="NanumGothic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2956176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/>
          <p:nvPr/>
        </p:nvSpPr>
        <p:spPr>
          <a:xfrm>
            <a:off x="0" y="-50600"/>
            <a:ext cx="1181100" cy="69592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cxnSp>
        <p:nvCxnSpPr>
          <p:cNvPr id="63" name="Google Shape;63;p14"/>
          <p:cNvCxnSpPr/>
          <p:nvPr/>
        </p:nvCxnSpPr>
        <p:spPr>
          <a:xfrm>
            <a:off x="172875" y="-50600"/>
            <a:ext cx="0" cy="2916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1435112" y="4292383"/>
            <a:ext cx="40513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66;p14"/>
          <p:cNvSpPr txBox="1"/>
          <p:nvPr/>
        </p:nvSpPr>
        <p:spPr>
          <a:xfrm>
            <a:off x="1408975" y="409168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2000" b="0" i="0" u="none" strike="noStrike" kern="0" cap="none" spc="0" normalizeH="0" baseline="0" noProof="0" dirty="0">
              <a:ln>
                <a:noFill/>
              </a:ln>
              <a:solidFill>
                <a:srgbClr val="19264B"/>
              </a:solidFill>
              <a:effectLst/>
              <a:uLnTx/>
              <a:uFillTx/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10" name="Google Shape;66;p14"/>
          <p:cNvSpPr txBox="1"/>
          <p:nvPr/>
        </p:nvSpPr>
        <p:spPr>
          <a:xfrm>
            <a:off x="1408975" y="522056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ko-KR" altLang="en-US" sz="2000" dirty="0" smtClean="0">
                <a:solidFill>
                  <a:srgbClr val="19264B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NanumGothic ExtraBold"/>
                <a:sym typeface="NanumGothic ExtraBold"/>
              </a:rPr>
              <a:t>최적화 문제 정의 및 해결 </a:t>
            </a:r>
            <a:endParaRPr kumimoji="0" lang="ko-KR" altLang="en-US" sz="2000" b="0" i="0" u="none" strike="noStrike" kern="0" cap="none" spc="0" normalizeH="0" baseline="0" noProof="0" dirty="0">
              <a:ln>
                <a:noFill/>
              </a:ln>
              <a:solidFill>
                <a:srgbClr val="19264B"/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  <a:cs typeface="NanumGothic ExtraBold"/>
              <a:sym typeface="NanumGothic ExtraBold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="" xmlns:a16="http://schemas.microsoft.com/office/drawing/2014/main" id="{402F1A58-C938-11A3-74C1-46CC5328932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711"/>
          <a:stretch/>
        </p:blipFill>
        <p:spPr>
          <a:xfrm>
            <a:off x="1282699" y="1240160"/>
            <a:ext cx="7861301" cy="55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27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/>
          <p:nvPr/>
        </p:nvSpPr>
        <p:spPr>
          <a:xfrm>
            <a:off x="0" y="-50600"/>
            <a:ext cx="1181100" cy="69592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cxnSp>
        <p:nvCxnSpPr>
          <p:cNvPr id="63" name="Google Shape;63;p14"/>
          <p:cNvCxnSpPr/>
          <p:nvPr/>
        </p:nvCxnSpPr>
        <p:spPr>
          <a:xfrm>
            <a:off x="172875" y="-50600"/>
            <a:ext cx="0" cy="2916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1435112" y="4292383"/>
            <a:ext cx="40513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66;p14"/>
          <p:cNvSpPr txBox="1"/>
          <p:nvPr/>
        </p:nvSpPr>
        <p:spPr>
          <a:xfrm>
            <a:off x="1408975" y="409168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2000" b="0" i="0" u="none" strike="noStrike" kern="0" cap="none" spc="0" normalizeH="0" baseline="0" noProof="0" dirty="0">
              <a:ln>
                <a:noFill/>
              </a:ln>
              <a:solidFill>
                <a:srgbClr val="19264B"/>
              </a:solidFill>
              <a:effectLst/>
              <a:uLnTx/>
              <a:uFillTx/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10" name="Google Shape;66;p14"/>
          <p:cNvSpPr txBox="1"/>
          <p:nvPr/>
        </p:nvSpPr>
        <p:spPr>
          <a:xfrm>
            <a:off x="1408975" y="522056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ko-KR" altLang="en-US" sz="2000" dirty="0" smtClean="0">
                <a:solidFill>
                  <a:srgbClr val="19264B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NanumGothic ExtraBold"/>
                <a:sym typeface="NanumGothic ExtraBold"/>
              </a:rPr>
              <a:t>최적화 </a:t>
            </a:r>
            <a:r>
              <a:rPr lang="ko-KR" altLang="en-US" sz="2000" dirty="0">
                <a:solidFill>
                  <a:srgbClr val="19264B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NanumGothic ExtraBold"/>
                <a:sym typeface="NanumGothic ExtraBold"/>
              </a:rPr>
              <a:t>문</a:t>
            </a:r>
            <a:r>
              <a:rPr lang="ko-KR" altLang="en-US" sz="2000" dirty="0" smtClean="0">
                <a:solidFill>
                  <a:srgbClr val="19264B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NanumGothic ExtraBold"/>
                <a:sym typeface="NanumGothic ExtraBold"/>
              </a:rPr>
              <a:t>제 </a:t>
            </a:r>
            <a:r>
              <a:rPr lang="ko-KR" altLang="en-US" sz="2000" dirty="0" smtClean="0">
                <a:solidFill>
                  <a:srgbClr val="19264B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NanumGothic ExtraBold"/>
                <a:sym typeface="NanumGothic ExtraBold"/>
              </a:rPr>
              <a:t>정의 및 해결 </a:t>
            </a:r>
            <a:endParaRPr kumimoji="0" lang="ko-KR" altLang="en-US" sz="2000" b="0" i="0" u="none" strike="noStrike" kern="0" cap="none" spc="0" normalizeH="0" baseline="0" noProof="0" dirty="0">
              <a:ln>
                <a:noFill/>
              </a:ln>
              <a:solidFill>
                <a:srgbClr val="19264B"/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  <a:cs typeface="NanumGothic ExtraBold"/>
              <a:sym typeface="NanumGothic ExtraBold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4C764169-B57A-C946-B6A9-E5B3D0DBDB4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665" t="13349" r="1"/>
          <a:stretch/>
        </p:blipFill>
        <p:spPr>
          <a:xfrm>
            <a:off x="1070748" y="1603022"/>
            <a:ext cx="8073252" cy="4390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942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0" y="-50600"/>
            <a:ext cx="1181100" cy="69592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5" name="Google Shape;55;p13"/>
          <p:cNvSpPr txBox="1"/>
          <p:nvPr/>
        </p:nvSpPr>
        <p:spPr>
          <a:xfrm>
            <a:off x="1276688" y="561195"/>
            <a:ext cx="4979400" cy="4934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 b="1" dirty="0">
                <a:solidFill>
                  <a:srgbClr val="19264B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CUAI </a:t>
            </a:r>
            <a:r>
              <a:rPr lang="ko-KR" altLang="en-US" sz="2500" b="1" dirty="0">
                <a:solidFill>
                  <a:srgbClr val="19264B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하계 </a:t>
            </a:r>
            <a:r>
              <a:rPr lang="en-US" altLang="ko-KR" sz="2500" b="1" dirty="0">
                <a:solidFill>
                  <a:srgbClr val="19264B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DA 1</a:t>
            </a:r>
            <a:r>
              <a:rPr lang="ko-KR" altLang="en-US" sz="2500" b="1" dirty="0">
                <a:solidFill>
                  <a:srgbClr val="19264B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팀</a:t>
            </a:r>
            <a:endParaRPr sz="2500" b="1" dirty="0">
              <a:solidFill>
                <a:srgbClr val="19264B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dirty="0" smtClean="0">
              <a:solidFill>
                <a:srgbClr val="19264B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rgbClr val="19264B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dirty="0" smtClean="0">
              <a:solidFill>
                <a:srgbClr val="19264B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rgbClr val="19264B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dirty="0" smtClean="0">
                <a:solidFill>
                  <a:srgbClr val="19264B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NanumGothic ExtraBold"/>
                <a:sym typeface="NanumGothic ExtraBold"/>
              </a:rPr>
              <a:t>팀원 </a:t>
            </a:r>
            <a:r>
              <a:rPr lang="ko-KR" altLang="en-US" dirty="0">
                <a:solidFill>
                  <a:srgbClr val="19264B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NanumGothic ExtraBold"/>
                <a:sym typeface="NanumGothic ExtraBold"/>
              </a:rPr>
              <a:t>소개</a:t>
            </a:r>
            <a:endParaRPr lang="en-US" altLang="ko-KR" dirty="0">
              <a:solidFill>
                <a:srgbClr val="19264B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NanumGothic ExtraBold"/>
              <a:sym typeface="NanumGothic ExtraBold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dirty="0">
                <a:solidFill>
                  <a:srgbClr val="19264B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NanumGothic ExtraBold"/>
                <a:sym typeface="NanumGothic ExtraBold"/>
              </a:rPr>
              <a:t>팀원</a:t>
            </a:r>
            <a:r>
              <a:rPr lang="en-US" altLang="ko-KR" dirty="0">
                <a:solidFill>
                  <a:srgbClr val="19264B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NanumGothic ExtraBold"/>
                <a:sym typeface="NanumGothic ExtraBold"/>
              </a:rPr>
              <a:t> 1: </a:t>
            </a:r>
            <a:r>
              <a:rPr lang="ko-KR" altLang="en-US" dirty="0" smtClean="0">
                <a:solidFill>
                  <a:srgbClr val="19264B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NanumGothic ExtraBold"/>
                <a:sym typeface="NanumGothic ExtraBold"/>
              </a:rPr>
              <a:t>방수민 </a:t>
            </a:r>
            <a:r>
              <a:rPr lang="en-US" altLang="ko-KR" dirty="0" smtClean="0">
                <a:solidFill>
                  <a:srgbClr val="19264B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NanumGothic ExtraBold"/>
                <a:sym typeface="NanumGothic ExtraBold"/>
              </a:rPr>
              <a:t>(</a:t>
            </a:r>
            <a:r>
              <a:rPr lang="ko-KR" altLang="en-US" dirty="0" smtClean="0">
                <a:solidFill>
                  <a:srgbClr val="19264B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NanumGothic ExtraBold"/>
                <a:sym typeface="NanumGothic ExtraBold"/>
              </a:rPr>
              <a:t>전자전기공학부</a:t>
            </a:r>
            <a:r>
              <a:rPr lang="en-US" altLang="ko-KR" dirty="0" smtClean="0">
                <a:solidFill>
                  <a:srgbClr val="19264B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NanumGothic ExtraBold"/>
                <a:sym typeface="NanumGothic ExtraBold"/>
              </a:rPr>
              <a:t>)</a:t>
            </a:r>
            <a:endParaRPr lang="en-US" altLang="ko-KR" dirty="0">
              <a:solidFill>
                <a:srgbClr val="19264B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NanumGothic ExtraBold"/>
              <a:sym typeface="NanumGothic ExtraBold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dirty="0">
                <a:solidFill>
                  <a:srgbClr val="19264B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NanumGothic ExtraBold"/>
                <a:sym typeface="NanumGothic ExtraBold"/>
              </a:rPr>
              <a:t>팀원 </a:t>
            </a:r>
            <a:r>
              <a:rPr lang="en-US" altLang="ko-KR" dirty="0">
                <a:solidFill>
                  <a:srgbClr val="19264B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NanumGothic ExtraBold"/>
                <a:sym typeface="NanumGothic ExtraBold"/>
              </a:rPr>
              <a:t>2: </a:t>
            </a:r>
            <a:r>
              <a:rPr lang="ko-KR" altLang="en-US" dirty="0" smtClean="0">
                <a:solidFill>
                  <a:srgbClr val="19264B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NanumGothic ExtraBold"/>
                <a:sym typeface="NanumGothic ExtraBold"/>
              </a:rPr>
              <a:t>유나현 </a:t>
            </a:r>
            <a:r>
              <a:rPr lang="en-US" altLang="ko-KR" dirty="0" smtClean="0">
                <a:solidFill>
                  <a:srgbClr val="19264B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NanumGothic ExtraBold"/>
                <a:sym typeface="NanumGothic ExtraBold"/>
              </a:rPr>
              <a:t>(</a:t>
            </a:r>
            <a:r>
              <a:rPr lang="ko-KR" altLang="en-US" dirty="0" smtClean="0">
                <a:solidFill>
                  <a:srgbClr val="19264B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NanumGothic ExtraBold"/>
                <a:sym typeface="NanumGothic ExtraBold"/>
              </a:rPr>
              <a:t>응용통계학과</a:t>
            </a:r>
            <a:r>
              <a:rPr lang="en-US" altLang="ko-KR" dirty="0" smtClean="0">
                <a:solidFill>
                  <a:srgbClr val="19264B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NanumGothic ExtraBold"/>
                <a:sym typeface="NanumGothic ExtraBold"/>
              </a:rPr>
              <a:t>)</a:t>
            </a:r>
            <a:endParaRPr lang="en-US" altLang="ko-KR" dirty="0">
              <a:solidFill>
                <a:srgbClr val="19264B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NanumGothic ExtraBold"/>
              <a:sym typeface="NanumGothic ExtraBold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dirty="0">
                <a:solidFill>
                  <a:srgbClr val="19264B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NanumGothic ExtraBold"/>
                <a:sym typeface="NanumGothic ExtraBold"/>
              </a:rPr>
              <a:t>팀원</a:t>
            </a:r>
            <a:r>
              <a:rPr lang="en-US" altLang="ko-KR" dirty="0">
                <a:solidFill>
                  <a:srgbClr val="19264B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NanumGothic ExtraBold"/>
                <a:sym typeface="NanumGothic ExtraBold"/>
              </a:rPr>
              <a:t> 3: </a:t>
            </a:r>
            <a:r>
              <a:rPr lang="ko-KR" altLang="en-US" dirty="0" smtClean="0">
                <a:solidFill>
                  <a:srgbClr val="19264B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NanumGothic ExtraBold"/>
                <a:sym typeface="NanumGothic ExtraBold"/>
              </a:rPr>
              <a:t>이윤지 </a:t>
            </a:r>
            <a:r>
              <a:rPr lang="en-US" altLang="ko-KR" dirty="0" smtClean="0">
                <a:solidFill>
                  <a:srgbClr val="19264B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NanumGothic ExtraBold"/>
                <a:sym typeface="NanumGothic ExtraBold"/>
              </a:rPr>
              <a:t>(</a:t>
            </a:r>
            <a:r>
              <a:rPr lang="ko-KR" altLang="en-US" dirty="0" smtClean="0">
                <a:solidFill>
                  <a:srgbClr val="19264B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NanumGothic ExtraBold"/>
                <a:sym typeface="NanumGothic ExtraBold"/>
              </a:rPr>
              <a:t>응용통계학과</a:t>
            </a:r>
            <a:r>
              <a:rPr lang="en-US" altLang="ko-KR" dirty="0" smtClean="0">
                <a:solidFill>
                  <a:srgbClr val="19264B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NanumGothic ExtraBold"/>
                <a:sym typeface="NanumGothic ExtraBold"/>
              </a:rPr>
              <a:t>)</a:t>
            </a:r>
            <a:endParaRPr lang="en-US" altLang="ko-KR" dirty="0">
              <a:solidFill>
                <a:srgbClr val="19264B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NanumGothic ExtraBold"/>
              <a:sym typeface="NanumGothic ExtraBold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dirty="0">
                <a:solidFill>
                  <a:srgbClr val="19264B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NanumGothic ExtraBold"/>
                <a:sym typeface="NanumGothic ExtraBold"/>
              </a:rPr>
              <a:t>팀원 </a:t>
            </a:r>
            <a:r>
              <a:rPr lang="en-US" altLang="ko-KR" dirty="0">
                <a:solidFill>
                  <a:srgbClr val="19264B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NanumGothic ExtraBold"/>
                <a:sym typeface="NanumGothic ExtraBold"/>
              </a:rPr>
              <a:t>4: </a:t>
            </a:r>
            <a:r>
              <a:rPr lang="ko-KR" altLang="en-US" dirty="0" smtClean="0">
                <a:solidFill>
                  <a:srgbClr val="19264B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NanumGothic ExtraBold"/>
                <a:sym typeface="NanumGothic ExtraBold"/>
              </a:rPr>
              <a:t>이혜연 </a:t>
            </a:r>
            <a:r>
              <a:rPr lang="en-US" altLang="ko-KR" dirty="0" smtClean="0">
                <a:solidFill>
                  <a:srgbClr val="19264B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NanumGothic ExtraBold"/>
                <a:sym typeface="NanumGothic ExtraBold"/>
              </a:rPr>
              <a:t>(</a:t>
            </a:r>
            <a:r>
              <a:rPr lang="ko-KR" altLang="en-US" dirty="0" smtClean="0">
                <a:solidFill>
                  <a:srgbClr val="19264B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NanumGothic ExtraBold"/>
                <a:sym typeface="NanumGothic ExtraBold"/>
              </a:rPr>
              <a:t>응용통계학과</a:t>
            </a:r>
            <a:r>
              <a:rPr lang="en-US" altLang="ko-KR" dirty="0" smtClean="0">
                <a:solidFill>
                  <a:srgbClr val="19264B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NanumGothic ExtraBold"/>
                <a:sym typeface="NanumGothic ExtraBold"/>
              </a:rPr>
              <a:t>)</a:t>
            </a:r>
            <a:endParaRPr lang="en-US" altLang="ko-KR" dirty="0">
              <a:solidFill>
                <a:srgbClr val="19264B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NanumGothic ExtraBold"/>
              <a:sym typeface="NanumGothic ExtraBold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19264B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19264B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19264B"/>
              </a:solidFill>
            </a:endParaRPr>
          </a:p>
        </p:txBody>
      </p:sp>
      <p:cxnSp>
        <p:nvCxnSpPr>
          <p:cNvPr id="56" name="Google Shape;56;p13"/>
          <p:cNvCxnSpPr/>
          <p:nvPr/>
        </p:nvCxnSpPr>
        <p:spPr>
          <a:xfrm>
            <a:off x="172875" y="-50600"/>
            <a:ext cx="0" cy="2916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7" name="Google Shape;5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1435112" y="4292383"/>
            <a:ext cx="4051300" cy="11811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41586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/>
          <p:nvPr/>
        </p:nvSpPr>
        <p:spPr>
          <a:xfrm>
            <a:off x="0" y="-50600"/>
            <a:ext cx="1181100" cy="69592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cxnSp>
        <p:nvCxnSpPr>
          <p:cNvPr id="63" name="Google Shape;63;p14"/>
          <p:cNvCxnSpPr/>
          <p:nvPr/>
        </p:nvCxnSpPr>
        <p:spPr>
          <a:xfrm>
            <a:off x="172875" y="-50600"/>
            <a:ext cx="0" cy="2916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1435112" y="4292383"/>
            <a:ext cx="40513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1408975" y="409168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19264B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NanumGothic ExtraBold"/>
                <a:sym typeface="NanumGothic ExtraBold"/>
              </a:rPr>
              <a:t>해결 과제 소개</a:t>
            </a:r>
            <a:endParaRPr kumimoji="0" lang="ko-KR" altLang="en-US" sz="2000" b="0" i="0" u="none" strike="noStrike" kern="0" cap="none" spc="0" normalizeH="0" baseline="0" noProof="0" dirty="0">
              <a:ln>
                <a:noFill/>
              </a:ln>
              <a:solidFill>
                <a:srgbClr val="19264B"/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  <a:cs typeface="NanumGothic ExtraBold"/>
              <a:sym typeface="NanumGothic ExtraBold"/>
            </a:endParaRPr>
          </a:p>
        </p:txBody>
      </p:sp>
      <p:sp>
        <p:nvSpPr>
          <p:cNvPr id="12" name="Google Shape;66;p14">
            <a:extLst>
              <a:ext uri="{FF2B5EF4-FFF2-40B4-BE49-F238E27FC236}">
                <a16:creationId xmlns:a16="http://schemas.microsoft.com/office/drawing/2014/main" xmlns="" id="{C5A804F0-F4D1-C7CA-0C58-CC1032762186}"/>
              </a:ext>
            </a:extLst>
          </p:cNvPr>
          <p:cNvSpPr txBox="1"/>
          <p:nvPr/>
        </p:nvSpPr>
        <p:spPr>
          <a:xfrm>
            <a:off x="1575243" y="3290930"/>
            <a:ext cx="3415443" cy="24498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19264B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NanumGothic ExtraBold"/>
                <a:sym typeface="NanumGothic ExtraBold"/>
              </a:rPr>
              <a:t>COMPAS</a:t>
            </a: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ko-KR" sz="1600" dirty="0" smtClean="0">
                <a:solidFill>
                  <a:srgbClr val="19264B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NanumGothic ExtraBold"/>
                <a:sym typeface="NanumGothic ExtraBold"/>
              </a:rPr>
              <a:t>[</a:t>
            </a:r>
            <a:r>
              <a:rPr lang="ko-KR" altLang="en-US" sz="1600" dirty="0" smtClean="0">
                <a:solidFill>
                  <a:srgbClr val="19264B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NanumGothic ExtraBold"/>
                <a:sym typeface="NanumGothic ExtraBold"/>
              </a:rPr>
              <a:t>김해시</a:t>
            </a:r>
            <a:r>
              <a:rPr lang="en-US" altLang="ko-KR" sz="1600" dirty="0" smtClean="0">
                <a:solidFill>
                  <a:srgbClr val="19264B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NanumGothic ExtraBold"/>
                <a:sym typeface="NanumGothic ExtraBold"/>
              </a:rPr>
              <a:t>] </a:t>
            </a:r>
            <a:r>
              <a:rPr lang="ko-KR" altLang="en-US" sz="1600" dirty="0" smtClean="0">
                <a:solidFill>
                  <a:srgbClr val="19264B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NanumGothic ExtraBold"/>
                <a:sym typeface="NanumGothic ExtraBold"/>
              </a:rPr>
              <a:t>시민안전 사각지대 해소를 위한 </a:t>
            </a:r>
            <a:r>
              <a:rPr lang="en-US" altLang="ko-KR" sz="1600" dirty="0" smtClean="0">
                <a:solidFill>
                  <a:srgbClr val="19264B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NanumGothic ExtraBold"/>
                <a:sym typeface="NanumGothic ExtraBold"/>
              </a:rPr>
              <a:t>CCTV </a:t>
            </a:r>
            <a:r>
              <a:rPr lang="ko-KR" altLang="en-US" sz="1600" dirty="0" smtClean="0">
                <a:solidFill>
                  <a:srgbClr val="19264B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NanumGothic ExtraBold"/>
                <a:sym typeface="NanumGothic ExtraBold"/>
              </a:rPr>
              <a:t>설치 위치 선정</a:t>
            </a:r>
            <a:endParaRPr lang="en-US" altLang="ko-KR" sz="1600" dirty="0" smtClean="0">
              <a:solidFill>
                <a:srgbClr val="19264B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NanumGothic ExtraBold"/>
              <a:sym typeface="NanumGothic ExtraBold"/>
            </a:endParaRP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altLang="ko-KR" sz="1600" b="0" i="0" u="none" strike="noStrike" kern="0" cap="none" spc="0" normalizeH="0" baseline="0" noProof="0" dirty="0" smtClean="0">
              <a:ln>
                <a:noFill/>
              </a:ln>
              <a:solidFill>
                <a:srgbClr val="19264B"/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  <a:cs typeface="NanumGothic ExtraBold"/>
              <a:sym typeface="NanumGothic ExtraBold"/>
            </a:endParaRPr>
          </a:p>
          <a:p>
            <a:pPr lvl="0">
              <a:lnSpc>
                <a:spcPct val="115000"/>
              </a:lnSpc>
              <a:defRPr/>
            </a:pPr>
            <a:r>
              <a:rPr lang="en-US" altLang="ko-KR" sz="1600" dirty="0" smtClean="0">
                <a:solidFill>
                  <a:srgbClr val="19264B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NanumGothic ExtraBold"/>
                <a:sym typeface="NanumGothic ExtraBold"/>
              </a:rPr>
              <a:t>- </a:t>
            </a:r>
            <a:r>
              <a:rPr lang="ko-KR" altLang="en-US" sz="1600" dirty="0" smtClean="0">
                <a:solidFill>
                  <a:srgbClr val="19264B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NanumGothic ExtraBold"/>
                <a:sym typeface="NanumGothic ExtraBold"/>
              </a:rPr>
              <a:t>각종 사건</a:t>
            </a:r>
            <a:r>
              <a:rPr lang="en-US" altLang="ko-KR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 ‧ </a:t>
            </a:r>
            <a:r>
              <a:rPr lang="ko-KR" altLang="en-US" sz="1600" dirty="0" smtClean="0">
                <a:solidFill>
                  <a:srgbClr val="19264B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NanumGothic ExtraBold"/>
                <a:sym typeface="NanumGothic ExtraBold"/>
              </a:rPr>
              <a:t>사고로부터 보다 안전한 도시를 조성하고 시민의 안전한 생활을 보장하기 위하여 범죄가 발생할 수 없는 환경을 조성</a:t>
            </a:r>
            <a:r>
              <a:rPr lang="ko-KR" altLang="en-US" sz="16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endParaRPr kumimoji="0" lang="en-US" altLang="ko-KR" sz="1600" b="0" i="0" u="none" strike="noStrike" kern="0" cap="none" spc="0" normalizeH="0" baseline="0" noProof="0" dirty="0">
              <a:ln>
                <a:noFill/>
              </a:ln>
              <a:solidFill>
                <a:srgbClr val="19264B"/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  <a:cs typeface="NanumGothic ExtraBold"/>
              <a:sym typeface="NanumGothic ExtraBold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976" y="1089041"/>
            <a:ext cx="7163421" cy="2113463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8745" y="2518739"/>
            <a:ext cx="3519487" cy="3988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150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/>
          <p:nvPr/>
        </p:nvSpPr>
        <p:spPr>
          <a:xfrm>
            <a:off x="0" y="-50600"/>
            <a:ext cx="1181100" cy="69592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cxnSp>
        <p:nvCxnSpPr>
          <p:cNvPr id="63" name="Google Shape;63;p14"/>
          <p:cNvCxnSpPr/>
          <p:nvPr/>
        </p:nvCxnSpPr>
        <p:spPr>
          <a:xfrm>
            <a:off x="172875" y="-50600"/>
            <a:ext cx="0" cy="2916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1435112" y="4292383"/>
            <a:ext cx="40513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66;p14">
            <a:extLst>
              <a:ext uri="{FF2B5EF4-FFF2-40B4-BE49-F238E27FC236}">
                <a16:creationId xmlns:a16="http://schemas.microsoft.com/office/drawing/2014/main" xmlns="" id="{D63D05BF-36D1-4510-22AF-50D7AAB0C6B7}"/>
              </a:ext>
            </a:extLst>
          </p:cNvPr>
          <p:cNvSpPr txBox="1"/>
          <p:nvPr/>
        </p:nvSpPr>
        <p:spPr>
          <a:xfrm>
            <a:off x="1475320" y="427654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ko-KR" sz="2000" dirty="0" smtClean="0">
                <a:solidFill>
                  <a:srgbClr val="19264B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NanumGothic ExtraBold"/>
                <a:sym typeface="NanumGothic ExtraBold"/>
              </a:rPr>
              <a:t>EDA</a:t>
            </a:r>
            <a:r>
              <a:rPr lang="ko-KR" altLang="en-US" sz="2000" dirty="0" smtClean="0">
                <a:solidFill>
                  <a:srgbClr val="19264B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</a:t>
            </a:r>
            <a:endParaRPr kumimoji="0" sz="2000" b="0" i="0" u="none" strike="noStrike" kern="0" cap="none" spc="0" normalizeH="0" baseline="0" noProof="0" dirty="0">
              <a:ln>
                <a:noFill/>
              </a:ln>
              <a:solidFill>
                <a:srgbClr val="19264B"/>
              </a:solidFill>
              <a:effectLst/>
              <a:uLnTx/>
              <a:uFillTx/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12" name="Google Shape;66;p14">
            <a:extLst>
              <a:ext uri="{FF2B5EF4-FFF2-40B4-BE49-F238E27FC236}">
                <a16:creationId xmlns:a16="http://schemas.microsoft.com/office/drawing/2014/main" xmlns="" id="{FBF88B41-F2F2-4A88-1A9B-788303C5D5F5}"/>
              </a:ext>
            </a:extLst>
          </p:cNvPr>
          <p:cNvSpPr txBox="1"/>
          <p:nvPr/>
        </p:nvSpPr>
        <p:spPr>
          <a:xfrm>
            <a:off x="1475320" y="1480759"/>
            <a:ext cx="6524152" cy="33701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ko-KR" altLang="en-US" sz="1800" noProof="0" dirty="0" smtClean="0">
                <a:solidFill>
                  <a:srgbClr val="19264B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NanumGothic ExtraBold"/>
                <a:sym typeface="NanumGothic ExtraBold"/>
              </a:rPr>
              <a:t>최적의 </a:t>
            </a:r>
            <a:r>
              <a:rPr lang="en-US" altLang="ko-KR" sz="1800" noProof="0" dirty="0" smtClean="0">
                <a:solidFill>
                  <a:srgbClr val="19264B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NanumGothic ExtraBold"/>
                <a:sym typeface="NanumGothic ExtraBold"/>
              </a:rPr>
              <a:t>CCTV </a:t>
            </a:r>
            <a:r>
              <a:rPr lang="ko-KR" altLang="en-US" sz="1800" noProof="0" dirty="0" smtClean="0">
                <a:solidFill>
                  <a:srgbClr val="19264B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NanumGothic ExtraBold"/>
                <a:sym typeface="NanumGothic ExtraBold"/>
              </a:rPr>
              <a:t>설치 위치 </a:t>
            </a:r>
            <a:r>
              <a:rPr lang="en-US" altLang="ko-KR" sz="1800" noProof="0" dirty="0" smtClean="0">
                <a:solidFill>
                  <a:srgbClr val="19264B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NanumGothic ExtraBold"/>
                <a:sym typeface="NanumGothic ExtraBold"/>
              </a:rPr>
              <a:t>50</a:t>
            </a:r>
            <a:r>
              <a:rPr lang="ko-KR" altLang="en-US" sz="1800" noProof="0" dirty="0" smtClean="0">
                <a:solidFill>
                  <a:srgbClr val="19264B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NanumGothic ExtraBold"/>
                <a:sym typeface="NanumGothic ExtraBold"/>
              </a:rPr>
              <a:t>개 선정</a:t>
            </a:r>
            <a:endParaRPr lang="en-US" altLang="ko-KR" sz="1800" noProof="0" dirty="0" smtClean="0">
              <a:solidFill>
                <a:srgbClr val="19264B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NanumGothic ExtraBold"/>
              <a:sym typeface="NanumGothic ExtraBold"/>
            </a:endParaRP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lang="en-US" altLang="ko-KR" sz="1800" dirty="0">
              <a:solidFill>
                <a:srgbClr val="19264B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NanumGothic ExtraBold"/>
              <a:sym typeface="NanumGothic ExtraBold"/>
            </a:endParaRP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ko-KR" sz="1800" noProof="0" dirty="0" smtClean="0">
                <a:solidFill>
                  <a:srgbClr val="19264B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NanumGothic ExtraBold"/>
                <a:sym typeface="NanumGothic ExtraBold"/>
              </a:rPr>
              <a:t>-  </a:t>
            </a:r>
            <a:r>
              <a:rPr lang="ko-KR" altLang="en-US" sz="1800" noProof="0" dirty="0" smtClean="0">
                <a:solidFill>
                  <a:srgbClr val="19264B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NanumGothic ExtraBold"/>
                <a:sym typeface="NanumGothic ExtraBold"/>
              </a:rPr>
              <a:t>제공되는 다양한 데이터 등 </a:t>
            </a:r>
            <a:r>
              <a:rPr lang="ko-KR" altLang="en-US" sz="1800" dirty="0" smtClean="0">
                <a:solidFill>
                  <a:srgbClr val="19264B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NanumGothic ExtraBold"/>
                <a:sym typeface="NanumGothic ExtraBold"/>
              </a:rPr>
              <a:t>변수와 </a:t>
            </a:r>
            <a:r>
              <a:rPr lang="en-US" altLang="ko-KR" sz="1800" dirty="0" smtClean="0">
                <a:solidFill>
                  <a:srgbClr val="19264B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NanumGothic ExtraBold"/>
                <a:sym typeface="NanumGothic ExtraBold"/>
              </a:rPr>
              <a:t>112 </a:t>
            </a:r>
            <a:r>
              <a:rPr lang="ko-KR" altLang="en-US" sz="1800" dirty="0" smtClean="0">
                <a:solidFill>
                  <a:srgbClr val="19264B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NanumGothic ExtraBold"/>
                <a:sym typeface="NanumGothic ExtraBold"/>
              </a:rPr>
              <a:t>신고 데이터간 </a:t>
            </a:r>
            <a:r>
              <a:rPr lang="en-US" altLang="ko-KR" sz="1800" dirty="0" smtClean="0">
                <a:solidFill>
                  <a:srgbClr val="19264B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NanumGothic ExtraBold"/>
                <a:sym typeface="NanumGothic ExtraBold"/>
              </a:rPr>
              <a:t>EDA/</a:t>
            </a:r>
            <a:r>
              <a:rPr lang="ko-KR" altLang="en-US" sz="1800" dirty="0" smtClean="0">
                <a:solidFill>
                  <a:srgbClr val="19264B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NanumGothic ExtraBold"/>
                <a:sym typeface="NanumGothic ExtraBold"/>
              </a:rPr>
              <a:t>상관분석에 의한 </a:t>
            </a:r>
            <a:r>
              <a:rPr lang="en-US" altLang="ko-KR" sz="1800" dirty="0" smtClean="0">
                <a:solidFill>
                  <a:srgbClr val="19264B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NanumGothic ExtraBold"/>
                <a:sym typeface="NanumGothic ExtraBold"/>
              </a:rPr>
              <a:t>CCTV </a:t>
            </a:r>
            <a:r>
              <a:rPr lang="ko-KR" altLang="en-US" sz="1800" dirty="0" smtClean="0">
                <a:solidFill>
                  <a:srgbClr val="19264B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NanumGothic ExtraBold"/>
                <a:sym typeface="NanumGothic ExtraBold"/>
              </a:rPr>
              <a:t>설치우선 지역 제시</a:t>
            </a:r>
            <a:endParaRPr lang="en-US" altLang="ko-KR" sz="1800" noProof="0" dirty="0" smtClean="0">
              <a:solidFill>
                <a:srgbClr val="19264B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NanumGothic ExtraBold"/>
              <a:sym typeface="NanumGothic ExtraBold"/>
            </a:endParaRP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lang="en-US" altLang="ko-KR" sz="1800" noProof="0" dirty="0" smtClean="0">
              <a:solidFill>
                <a:srgbClr val="19264B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NanumGothic ExtraBold"/>
              <a:sym typeface="NanumGothic ExtraBold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Char char="-"/>
              <a:tabLst/>
              <a:defRPr/>
            </a:pPr>
            <a:r>
              <a:rPr lang="ko-KR" altLang="en-US" sz="1800" dirty="0" smtClean="0">
                <a:solidFill>
                  <a:srgbClr val="19264B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NanumGothic ExtraBold"/>
                <a:sym typeface="NanumGothic ExtraBold"/>
              </a:rPr>
              <a:t>주어지는 시계열성 데이터를 활용하여 </a:t>
            </a:r>
            <a:r>
              <a:rPr lang="en-US" altLang="ko-KR" sz="1800" dirty="0" smtClean="0">
                <a:solidFill>
                  <a:srgbClr val="19264B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NanumGothic ExtraBold"/>
                <a:sym typeface="NanumGothic ExtraBold"/>
              </a:rPr>
              <a:t>CCTV </a:t>
            </a:r>
            <a:r>
              <a:rPr lang="ko-KR" altLang="en-US" sz="1800" dirty="0" smtClean="0">
                <a:solidFill>
                  <a:srgbClr val="19264B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NanumGothic ExtraBold"/>
                <a:sym typeface="NanumGothic ExtraBold"/>
              </a:rPr>
              <a:t>설치 이전 및 이후 효과분석</a:t>
            </a:r>
            <a:endParaRPr lang="en-US" altLang="ko-KR" sz="1800" dirty="0" smtClean="0">
              <a:solidFill>
                <a:srgbClr val="19264B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NanumGothic ExtraBold"/>
              <a:sym typeface="NanumGothic ExtraBold"/>
            </a:endParaRPr>
          </a:p>
          <a:p>
            <a:pPr marR="0" lvl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endParaRPr lang="en-US" altLang="ko-KR" sz="1800" dirty="0">
              <a:solidFill>
                <a:srgbClr val="19264B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NanumGothic ExtraBold"/>
              <a:sym typeface="NanumGothic ExtraBold"/>
            </a:endParaRPr>
          </a:p>
          <a:p>
            <a:pPr marR="0" lvl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r>
              <a:rPr lang="en-US" altLang="ko-KR" sz="1800" dirty="0" smtClean="0">
                <a:solidFill>
                  <a:srgbClr val="19264B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NanumGothic ExtraBold"/>
                <a:sym typeface="NanumGothic ExtraBold"/>
              </a:rPr>
              <a:t>- </a:t>
            </a:r>
            <a:r>
              <a:rPr lang="ko-KR" altLang="en-US" sz="1800" dirty="0" smtClean="0">
                <a:solidFill>
                  <a:srgbClr val="19264B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NanumGothic ExtraBold"/>
                <a:sym typeface="NanumGothic ExtraBold"/>
              </a:rPr>
              <a:t>지리적으로 설치할 수 없는 위치 </a:t>
            </a:r>
            <a:r>
              <a:rPr lang="en-US" altLang="ko-KR" sz="1800" dirty="0" smtClean="0">
                <a:solidFill>
                  <a:srgbClr val="19264B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NanumGothic ExtraBold"/>
                <a:sym typeface="NanumGothic ExtraBold"/>
              </a:rPr>
              <a:t>(</a:t>
            </a:r>
            <a:r>
              <a:rPr lang="ko-KR" altLang="en-US" sz="1800" dirty="0" smtClean="0">
                <a:solidFill>
                  <a:srgbClr val="19264B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NanumGothic ExtraBold"/>
                <a:sym typeface="NanumGothic ExtraBold"/>
              </a:rPr>
              <a:t>산</a:t>
            </a:r>
            <a:r>
              <a:rPr lang="en-US" altLang="ko-KR" sz="1800" dirty="0" smtClean="0">
                <a:solidFill>
                  <a:srgbClr val="19264B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NanumGothic ExtraBold"/>
                <a:sym typeface="NanumGothic ExtraBold"/>
              </a:rPr>
              <a:t>, </a:t>
            </a:r>
            <a:r>
              <a:rPr lang="ko-KR" altLang="en-US" sz="1800" dirty="0" smtClean="0">
                <a:solidFill>
                  <a:srgbClr val="19264B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NanumGothic ExtraBold"/>
                <a:sym typeface="NanumGothic ExtraBold"/>
              </a:rPr>
              <a:t>강</a:t>
            </a:r>
            <a:r>
              <a:rPr lang="en-US" altLang="ko-KR" sz="1800" dirty="0" smtClean="0">
                <a:solidFill>
                  <a:srgbClr val="19264B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NanumGothic ExtraBold"/>
                <a:sym typeface="NanumGothic ExtraBold"/>
              </a:rPr>
              <a:t>, </a:t>
            </a:r>
            <a:r>
              <a:rPr lang="ko-KR" altLang="en-US" sz="1800" dirty="0" smtClean="0">
                <a:solidFill>
                  <a:srgbClr val="19264B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NanumGothic ExtraBold"/>
                <a:sym typeface="NanumGothic ExtraBold"/>
              </a:rPr>
              <a:t>소유지 등</a:t>
            </a:r>
            <a:r>
              <a:rPr lang="en-US" altLang="ko-KR" sz="1800" dirty="0" smtClean="0">
                <a:solidFill>
                  <a:srgbClr val="19264B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NanumGothic ExtraBold"/>
                <a:sym typeface="NanumGothic ExtraBold"/>
              </a:rPr>
              <a:t>) </a:t>
            </a:r>
            <a:r>
              <a:rPr lang="ko-KR" altLang="en-US" sz="1800" dirty="0" err="1" smtClean="0">
                <a:solidFill>
                  <a:srgbClr val="19264B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NanumGothic ExtraBold"/>
                <a:sym typeface="NanumGothic ExtraBold"/>
              </a:rPr>
              <a:t>필터링</a:t>
            </a:r>
            <a:r>
              <a:rPr lang="ko-KR" altLang="en-US" sz="1800" dirty="0" smtClean="0">
                <a:solidFill>
                  <a:srgbClr val="19264B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NanumGothic ExtraBold"/>
                <a:sym typeface="NanumGothic ExtraBold"/>
              </a:rPr>
              <a:t> 필요</a:t>
            </a:r>
            <a:endParaRPr lang="en-US" altLang="ko-KR" sz="1800" dirty="0">
              <a:solidFill>
                <a:srgbClr val="19264B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NanumGothic ExtraBold"/>
              <a:sym typeface="NanumGothic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4270724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/>
          <p:nvPr/>
        </p:nvSpPr>
        <p:spPr>
          <a:xfrm>
            <a:off x="0" y="-50600"/>
            <a:ext cx="1181100" cy="69592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cxnSp>
        <p:nvCxnSpPr>
          <p:cNvPr id="63" name="Google Shape;63;p14"/>
          <p:cNvCxnSpPr/>
          <p:nvPr/>
        </p:nvCxnSpPr>
        <p:spPr>
          <a:xfrm>
            <a:off x="172875" y="-50600"/>
            <a:ext cx="0" cy="2916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1435112" y="4292383"/>
            <a:ext cx="40513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66;p14">
            <a:extLst>
              <a:ext uri="{FF2B5EF4-FFF2-40B4-BE49-F238E27FC236}">
                <a16:creationId xmlns:a16="http://schemas.microsoft.com/office/drawing/2014/main" xmlns="" id="{D63D05BF-36D1-4510-22AF-50D7AAB0C6B7}"/>
              </a:ext>
            </a:extLst>
          </p:cNvPr>
          <p:cNvSpPr txBox="1"/>
          <p:nvPr/>
        </p:nvSpPr>
        <p:spPr>
          <a:xfrm>
            <a:off x="1475320" y="427654"/>
            <a:ext cx="4979400" cy="609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ko-KR" sz="2400" dirty="0" smtClean="0">
                <a:solidFill>
                  <a:srgbClr val="19264B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NanumGothic ExtraBold"/>
                <a:sym typeface="NanumGothic ExtraBold"/>
              </a:rPr>
              <a:t>EDA</a:t>
            </a:r>
            <a:r>
              <a:rPr lang="ko-KR" altLang="en-US" sz="2000" dirty="0" smtClean="0">
                <a:solidFill>
                  <a:srgbClr val="19264B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NanumGothic ExtraBold"/>
                <a:sym typeface="NanumGothic ExtraBold"/>
              </a:rPr>
              <a:t> </a:t>
            </a:r>
            <a:endParaRPr kumimoji="0" sz="2000" b="0" i="0" u="none" strike="noStrike" kern="0" cap="none" spc="0" normalizeH="0" baseline="0" noProof="0" dirty="0">
              <a:ln>
                <a:noFill/>
              </a:ln>
              <a:solidFill>
                <a:srgbClr val="19264B"/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  <a:cs typeface="NanumGothic ExtraBold"/>
              <a:sym typeface="NanumGothic ExtraBold"/>
            </a:endParaRPr>
          </a:p>
        </p:txBody>
      </p:sp>
      <p:sp>
        <p:nvSpPr>
          <p:cNvPr id="12" name="Google Shape;66;p14">
            <a:extLst>
              <a:ext uri="{FF2B5EF4-FFF2-40B4-BE49-F238E27FC236}">
                <a16:creationId xmlns:a16="http://schemas.microsoft.com/office/drawing/2014/main" xmlns="" id="{FBF88B41-F2F2-4A88-1A9B-788303C5D5F5}"/>
              </a:ext>
            </a:extLst>
          </p:cNvPr>
          <p:cNvSpPr txBox="1"/>
          <p:nvPr/>
        </p:nvSpPr>
        <p:spPr>
          <a:xfrm>
            <a:off x="1356785" y="1385774"/>
            <a:ext cx="7668681" cy="18881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ko-KR" altLang="en-US" sz="1800" dirty="0" smtClean="0">
                <a:solidFill>
                  <a:srgbClr val="19264B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NanumGothic ExtraBold"/>
                <a:sym typeface="NanumGothic ExtraBold"/>
              </a:rPr>
              <a:t>감시취약 지수 </a:t>
            </a:r>
            <a:r>
              <a:rPr lang="en-US" altLang="ko-KR" sz="1800" dirty="0" smtClean="0">
                <a:solidFill>
                  <a:srgbClr val="19264B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NanumGothic ExtraBold"/>
                <a:sym typeface="NanumGothic ExtraBold"/>
              </a:rPr>
              <a:t>(VCM)</a:t>
            </a:r>
          </a:p>
          <a:p>
            <a:r>
              <a:rPr lang="en-US" altLang="ko-KR" sz="1800" dirty="0" smtClean="0">
                <a:solidFill>
                  <a:srgbClr val="19264B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NanumGothic ExtraBold"/>
                <a:sym typeface="NanumGothic ExtraBold"/>
              </a:rPr>
              <a:t>: </a:t>
            </a:r>
            <a:r>
              <a:rPr lang="ko-KR" altLang="en-US" sz="1800" dirty="0" smtClean="0">
                <a:solidFill>
                  <a:srgbClr val="19264B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NanumGothic ExtraBold"/>
                <a:sym typeface="NanumGothic ExtraBold"/>
              </a:rPr>
              <a:t>격자내의 </a:t>
            </a:r>
            <a:r>
              <a:rPr lang="en-US" altLang="ko-KR" sz="1800" dirty="0" smtClean="0">
                <a:solidFill>
                  <a:srgbClr val="19264B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NanumGothic ExtraBold"/>
                <a:sym typeface="NanumGothic ExtraBold"/>
              </a:rPr>
              <a:t>CCTV </a:t>
            </a:r>
            <a:r>
              <a:rPr lang="ko-KR" altLang="en-US" sz="1800" dirty="0" smtClean="0">
                <a:solidFill>
                  <a:srgbClr val="19264B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NanumGothic ExtraBold"/>
                <a:sym typeface="NanumGothic ExtraBold"/>
              </a:rPr>
              <a:t>점유면적에 대한 해당 감시면적의 비율</a:t>
            </a:r>
            <a:r>
              <a:rPr lang="en-US" altLang="ko-KR" sz="1800" dirty="0" smtClean="0">
                <a:solidFill>
                  <a:srgbClr val="19264B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NanumGothic ExtraBold"/>
                <a:sym typeface="NanumGothic ExtraBold"/>
              </a:rPr>
              <a:t> </a:t>
            </a:r>
            <a:endParaRPr lang="en-US" altLang="ko-KR" sz="1800" dirty="0" smtClean="0">
              <a:solidFill>
                <a:srgbClr val="19264B"/>
              </a:solidFill>
              <a:latin typeface="HY견고딕" panose="02030600000101010101" pitchFamily="18" charset="-127"/>
              <a:ea typeface="HY견고딕" panose="02030600000101010101" pitchFamily="18" charset="-127"/>
              <a:sym typeface="NanumGothic ExtraBold"/>
            </a:endParaRPr>
          </a:p>
          <a:p>
            <a:endParaRPr lang="en-US" altLang="ko-KR" sz="1800" dirty="0">
              <a:solidFill>
                <a:srgbClr val="19264B"/>
              </a:solidFill>
              <a:latin typeface="HY견고딕" panose="02030600000101010101" pitchFamily="18" charset="-127"/>
              <a:ea typeface="HY견고딕" panose="02030600000101010101" pitchFamily="18" charset="-127"/>
              <a:sym typeface="NanumGothic ExtraBold"/>
            </a:endParaRPr>
          </a:p>
          <a:p>
            <a:r>
              <a:rPr lang="ko-KR" altLang="en-US" sz="1800" dirty="0" smtClean="0">
                <a:solidFill>
                  <a:srgbClr val="19264B"/>
                </a:solidFill>
                <a:latin typeface="HY견고딕" panose="02030600000101010101" pitchFamily="18" charset="-127"/>
                <a:ea typeface="HY견고딕" panose="02030600000101010101" pitchFamily="18" charset="-127"/>
                <a:sym typeface="NanumGothic ExtraBold"/>
              </a:rPr>
              <a:t>범죄취약지수 </a:t>
            </a:r>
            <a:r>
              <a:rPr lang="en-US" altLang="ko-KR" sz="1800" dirty="0" smtClean="0">
                <a:solidFill>
                  <a:srgbClr val="19264B"/>
                </a:solidFill>
                <a:latin typeface="HY견고딕" panose="02030600000101010101" pitchFamily="18" charset="-127"/>
                <a:ea typeface="HY견고딕" panose="02030600000101010101" pitchFamily="18" charset="-127"/>
                <a:sym typeface="NanumGothic ExtraBold"/>
              </a:rPr>
              <a:t>(VOC)</a:t>
            </a:r>
          </a:p>
          <a:p>
            <a:r>
              <a:rPr lang="en-US" altLang="ko-KR" sz="1800" dirty="0" smtClean="0">
                <a:solidFill>
                  <a:srgbClr val="19264B"/>
                </a:solidFill>
                <a:latin typeface="HY견고딕" panose="02030600000101010101" pitchFamily="18" charset="-127"/>
                <a:ea typeface="HY견고딕" panose="02030600000101010101" pitchFamily="18" charset="-127"/>
                <a:sym typeface="NanumGothic ExtraBold"/>
              </a:rPr>
              <a:t>: </a:t>
            </a:r>
            <a:r>
              <a:rPr lang="ko-KR" altLang="en-US" sz="1800" dirty="0" smtClean="0">
                <a:solidFill>
                  <a:srgbClr val="19264B"/>
                </a:solidFill>
                <a:latin typeface="HY견고딕" panose="02030600000101010101" pitchFamily="18" charset="-127"/>
                <a:ea typeface="HY견고딕" panose="02030600000101010101" pitchFamily="18" charset="-127"/>
                <a:sym typeface="NanumGothic ExtraBold"/>
              </a:rPr>
              <a:t>범죄요인 변수</a:t>
            </a:r>
            <a:r>
              <a:rPr lang="en-US" altLang="ko-KR" sz="1800" dirty="0" smtClean="0">
                <a:solidFill>
                  <a:srgbClr val="19264B"/>
                </a:solidFill>
                <a:latin typeface="HY견고딕" panose="02030600000101010101" pitchFamily="18" charset="-127"/>
                <a:ea typeface="HY견고딕" panose="02030600000101010101" pitchFamily="18" charset="-127"/>
                <a:sym typeface="NanumGothic ExtraBold"/>
              </a:rPr>
              <a:t>, </a:t>
            </a:r>
            <a:r>
              <a:rPr lang="ko-KR" altLang="en-US" sz="1800" dirty="0" smtClean="0">
                <a:solidFill>
                  <a:srgbClr val="19264B"/>
                </a:solidFill>
                <a:latin typeface="HY견고딕" panose="02030600000101010101" pitchFamily="18" charset="-127"/>
                <a:ea typeface="HY견고딕" panose="02030600000101010101" pitchFamily="18" charset="-127"/>
                <a:sym typeface="NanumGothic ExtraBold"/>
              </a:rPr>
              <a:t>환경변수 및 유동인구 요인 변수의 총 합산 값</a:t>
            </a:r>
            <a:endParaRPr lang="en-US" altLang="ko-KR" sz="1800" dirty="0" smtClean="0">
              <a:solidFill>
                <a:srgbClr val="19264B"/>
              </a:solidFill>
              <a:latin typeface="HY견고딕" panose="02030600000101010101" pitchFamily="18" charset="-127"/>
              <a:ea typeface="HY견고딕" panose="02030600000101010101" pitchFamily="18" charset="-127"/>
              <a:sym typeface="NanumGothic ExtraBold"/>
            </a:endParaRPr>
          </a:p>
          <a:p>
            <a:endParaRPr lang="en-US" altLang="ko-KR" sz="1800" dirty="0" smtClean="0">
              <a:solidFill>
                <a:srgbClr val="19264B"/>
              </a:solidFill>
              <a:latin typeface="HY견고딕" panose="02030600000101010101" pitchFamily="18" charset="-127"/>
              <a:ea typeface="HY견고딕" panose="02030600000101010101" pitchFamily="18" charset="-127"/>
              <a:sym typeface="NanumGothic ExtraBold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864" b="40116"/>
          <a:stretch/>
        </p:blipFill>
        <p:spPr>
          <a:xfrm>
            <a:off x="1291298" y="3903345"/>
            <a:ext cx="5894971" cy="2608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760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/>
          <p:nvPr/>
        </p:nvSpPr>
        <p:spPr>
          <a:xfrm>
            <a:off x="0" y="-50600"/>
            <a:ext cx="1181100" cy="69592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cxnSp>
        <p:nvCxnSpPr>
          <p:cNvPr id="63" name="Google Shape;63;p14"/>
          <p:cNvCxnSpPr/>
          <p:nvPr/>
        </p:nvCxnSpPr>
        <p:spPr>
          <a:xfrm>
            <a:off x="172875" y="-50600"/>
            <a:ext cx="0" cy="2916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1435112" y="4292383"/>
            <a:ext cx="40513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1408975" y="409168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ko-KR" altLang="en-US" sz="2000" dirty="0" smtClean="0">
                <a:solidFill>
                  <a:srgbClr val="19264B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NanumGothic ExtraBold"/>
                <a:sym typeface="NanumGothic ExtraBold"/>
              </a:rPr>
              <a:t>데이터 전처리</a:t>
            </a:r>
            <a:endParaRPr kumimoji="0" lang="ko-KR" altLang="en-US" sz="2000" b="0" i="0" u="none" strike="noStrike" kern="0" cap="none" spc="0" normalizeH="0" baseline="0" noProof="0" dirty="0">
              <a:ln>
                <a:noFill/>
              </a:ln>
              <a:solidFill>
                <a:srgbClr val="19264B"/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  <a:cs typeface="NanumGothic ExtraBold"/>
              <a:sym typeface="NanumGothic ExtraBold"/>
            </a:endParaRPr>
          </a:p>
        </p:txBody>
      </p:sp>
      <p:sp>
        <p:nvSpPr>
          <p:cNvPr id="12" name="Google Shape;66;p14">
            <a:extLst>
              <a:ext uri="{FF2B5EF4-FFF2-40B4-BE49-F238E27FC236}">
                <a16:creationId xmlns:a16="http://schemas.microsoft.com/office/drawing/2014/main" xmlns="" id="{C5A804F0-F4D1-C7CA-0C58-CC1032762186}"/>
              </a:ext>
            </a:extLst>
          </p:cNvPr>
          <p:cNvSpPr txBox="1"/>
          <p:nvPr/>
        </p:nvSpPr>
        <p:spPr>
          <a:xfrm>
            <a:off x="1408975" y="1306578"/>
            <a:ext cx="3415443" cy="750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ko-KR" sz="1600" dirty="0" smtClean="0">
                <a:solidFill>
                  <a:srgbClr val="19264B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NanumGothic ExtraBold"/>
                <a:sym typeface="NanumGothic ExtraBold"/>
              </a:rPr>
              <a:t>112 </a:t>
            </a:r>
            <a:r>
              <a:rPr lang="ko-KR" altLang="en-US" sz="1600" dirty="0" smtClean="0">
                <a:solidFill>
                  <a:srgbClr val="19264B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NanumGothic ExtraBold"/>
                <a:sym typeface="NanumGothic ExtraBold"/>
              </a:rPr>
              <a:t>신고 </a:t>
            </a:r>
            <a:r>
              <a:rPr lang="en-US" altLang="ko-KR" sz="1600" dirty="0" smtClean="0">
                <a:solidFill>
                  <a:srgbClr val="19264B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NanumGothic ExtraBold"/>
                <a:sym typeface="NanumGothic ExtraBold"/>
              </a:rPr>
              <a:t>type</a:t>
            </a: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altLang="ko-KR" sz="1600" b="0" i="0" u="none" strike="noStrike" kern="0" cap="none" spc="0" normalizeH="0" baseline="0" noProof="0" dirty="0">
              <a:ln>
                <a:noFill/>
              </a:ln>
              <a:solidFill>
                <a:srgbClr val="19264B"/>
              </a:solidFill>
              <a:effectLst/>
              <a:uLnTx/>
              <a:uFillTx/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100" y="1924239"/>
            <a:ext cx="4425118" cy="453230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3415" y="1924238"/>
            <a:ext cx="3316896" cy="4462163"/>
          </a:xfrm>
          <a:prstGeom prst="rect">
            <a:avLst/>
          </a:prstGeom>
        </p:spPr>
      </p:pic>
      <p:sp>
        <p:nvSpPr>
          <p:cNvPr id="6" name="오른쪽 화살표 5"/>
          <p:cNvSpPr/>
          <p:nvPr/>
        </p:nvSpPr>
        <p:spPr>
          <a:xfrm>
            <a:off x="5108028" y="3975982"/>
            <a:ext cx="498190" cy="4288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9683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/>
          <p:nvPr/>
        </p:nvSpPr>
        <p:spPr>
          <a:xfrm>
            <a:off x="0" y="-50600"/>
            <a:ext cx="1181100" cy="69592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cxnSp>
        <p:nvCxnSpPr>
          <p:cNvPr id="63" name="Google Shape;63;p14"/>
          <p:cNvCxnSpPr/>
          <p:nvPr/>
        </p:nvCxnSpPr>
        <p:spPr>
          <a:xfrm>
            <a:off x="172875" y="-50600"/>
            <a:ext cx="0" cy="2916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1435112" y="4292383"/>
            <a:ext cx="40513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1408975" y="409168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ko-KR" altLang="en-US" sz="2000" dirty="0" smtClean="0">
                <a:solidFill>
                  <a:srgbClr val="19264B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NanumGothic ExtraBold"/>
                <a:sym typeface="NanumGothic ExtraBold"/>
              </a:rPr>
              <a:t>데이터 전처리</a:t>
            </a:r>
            <a:endParaRPr kumimoji="0" lang="ko-KR" altLang="en-US" sz="2000" b="0" i="0" u="none" strike="noStrike" kern="0" cap="none" spc="0" normalizeH="0" baseline="0" noProof="0" dirty="0">
              <a:ln>
                <a:noFill/>
              </a:ln>
              <a:solidFill>
                <a:srgbClr val="19264B"/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  <a:cs typeface="NanumGothic ExtraBold"/>
              <a:sym typeface="NanumGothic ExtraBold"/>
            </a:endParaRPr>
          </a:p>
        </p:txBody>
      </p:sp>
      <p:sp>
        <p:nvSpPr>
          <p:cNvPr id="12" name="Google Shape;66;p14">
            <a:extLst>
              <a:ext uri="{FF2B5EF4-FFF2-40B4-BE49-F238E27FC236}">
                <a16:creationId xmlns:a16="http://schemas.microsoft.com/office/drawing/2014/main" xmlns="" id="{C5A804F0-F4D1-C7CA-0C58-CC1032762186}"/>
              </a:ext>
            </a:extLst>
          </p:cNvPr>
          <p:cNvSpPr txBox="1"/>
          <p:nvPr/>
        </p:nvSpPr>
        <p:spPr>
          <a:xfrm>
            <a:off x="1408975" y="1306578"/>
            <a:ext cx="3415443" cy="750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ko-KR" sz="1600" dirty="0" smtClean="0">
                <a:solidFill>
                  <a:srgbClr val="19264B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NanumGothic ExtraBold"/>
                <a:sym typeface="NanumGothic ExtraBold"/>
              </a:rPr>
              <a:t>112 </a:t>
            </a:r>
            <a:r>
              <a:rPr lang="ko-KR" altLang="en-US" sz="1600" dirty="0" smtClean="0">
                <a:solidFill>
                  <a:srgbClr val="19264B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NanumGothic ExtraBold"/>
                <a:sym typeface="NanumGothic ExtraBold"/>
              </a:rPr>
              <a:t>신고 </a:t>
            </a:r>
            <a:r>
              <a:rPr lang="en-US" altLang="ko-KR" sz="1600" dirty="0" smtClean="0">
                <a:solidFill>
                  <a:srgbClr val="19264B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NanumGothic ExtraBold"/>
                <a:sym typeface="NanumGothic ExtraBold"/>
              </a:rPr>
              <a:t>type</a:t>
            </a: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altLang="ko-KR" sz="1600" b="0" i="0" u="none" strike="noStrike" kern="0" cap="none" spc="0" normalizeH="0" baseline="0" noProof="0" dirty="0">
              <a:ln>
                <a:noFill/>
              </a:ln>
              <a:solidFill>
                <a:srgbClr val="19264B"/>
              </a:solidFill>
              <a:effectLst/>
              <a:uLnTx/>
              <a:uFillTx/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661" y="1837711"/>
            <a:ext cx="1632034" cy="4758511"/>
          </a:xfrm>
          <a:prstGeom prst="rect">
            <a:avLst/>
          </a:prstGeom>
        </p:spPr>
      </p:pic>
      <p:sp>
        <p:nvSpPr>
          <p:cNvPr id="11" name="Google Shape;66;p14">
            <a:extLst>
              <a:ext uri="{FF2B5EF4-FFF2-40B4-BE49-F238E27FC236}">
                <a16:creationId xmlns:a16="http://schemas.microsoft.com/office/drawing/2014/main" xmlns="" id="{C5A804F0-F4D1-C7CA-0C58-CC1032762186}"/>
              </a:ext>
            </a:extLst>
          </p:cNvPr>
          <p:cNvSpPr txBox="1"/>
          <p:nvPr/>
        </p:nvSpPr>
        <p:spPr>
          <a:xfrm>
            <a:off x="4348719" y="1337081"/>
            <a:ext cx="3415443" cy="750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ko-KR" altLang="en-US" sz="1600" dirty="0" err="1" smtClean="0">
                <a:solidFill>
                  <a:srgbClr val="19264B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NanumGothic ExtraBold"/>
                <a:sym typeface="NanumGothic ExtraBold"/>
              </a:rPr>
              <a:t>성연령별</a:t>
            </a:r>
            <a:r>
              <a:rPr lang="ko-KR" altLang="en-US" sz="1600" dirty="0" smtClean="0">
                <a:solidFill>
                  <a:srgbClr val="19264B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NanumGothic ExtraBold"/>
                <a:sym typeface="NanumGothic ExtraBold"/>
              </a:rPr>
              <a:t> 거주인구 격자</a:t>
            </a:r>
            <a:endParaRPr lang="en-US" altLang="ko-KR" sz="1600" dirty="0" smtClean="0">
              <a:solidFill>
                <a:srgbClr val="19264B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NanumGothic ExtraBold"/>
              <a:sym typeface="NanumGothic ExtraBold"/>
            </a:endParaRP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altLang="ko-KR" sz="1600" b="0" i="0" u="none" strike="noStrike" kern="0" cap="none" spc="0" normalizeH="0" baseline="0" noProof="0" dirty="0">
              <a:ln>
                <a:noFill/>
              </a:ln>
              <a:solidFill>
                <a:srgbClr val="19264B"/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  <a:cs typeface="NanumGothic ExtraBold"/>
              <a:sym typeface="NanumGothic ExtraBold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7682" y="2184861"/>
            <a:ext cx="5226319" cy="441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105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/>
          <p:nvPr/>
        </p:nvSpPr>
        <p:spPr>
          <a:xfrm>
            <a:off x="0" y="-50600"/>
            <a:ext cx="1181100" cy="69592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cxnSp>
        <p:nvCxnSpPr>
          <p:cNvPr id="63" name="Google Shape;63;p14"/>
          <p:cNvCxnSpPr/>
          <p:nvPr/>
        </p:nvCxnSpPr>
        <p:spPr>
          <a:xfrm>
            <a:off x="172875" y="-50600"/>
            <a:ext cx="0" cy="2916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1435112" y="4292383"/>
            <a:ext cx="40513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1408975" y="409168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ko-KR" altLang="en-US" sz="2000" dirty="0" smtClean="0">
                <a:solidFill>
                  <a:srgbClr val="19264B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NanumGothic ExtraBold"/>
                <a:sym typeface="NanumGothic ExtraBold"/>
              </a:rPr>
              <a:t>데이터 시각화</a:t>
            </a:r>
            <a:endParaRPr kumimoji="0" lang="ko-KR" altLang="en-US" sz="2000" b="0" i="0" u="none" strike="noStrike" kern="0" cap="none" spc="0" normalizeH="0" baseline="0" noProof="0" dirty="0">
              <a:ln>
                <a:noFill/>
              </a:ln>
              <a:solidFill>
                <a:srgbClr val="19264B"/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  <a:cs typeface="NanumGothic ExtraBold"/>
              <a:sym typeface="NanumGothic ExtraBold"/>
            </a:endParaRPr>
          </a:p>
        </p:txBody>
      </p:sp>
      <p:sp>
        <p:nvSpPr>
          <p:cNvPr id="12" name="Google Shape;66;p14">
            <a:extLst>
              <a:ext uri="{FF2B5EF4-FFF2-40B4-BE49-F238E27FC236}">
                <a16:creationId xmlns:a16="http://schemas.microsoft.com/office/drawing/2014/main" xmlns="" id="{C5A804F0-F4D1-C7CA-0C58-CC1032762186}"/>
              </a:ext>
            </a:extLst>
          </p:cNvPr>
          <p:cNvSpPr txBox="1"/>
          <p:nvPr/>
        </p:nvSpPr>
        <p:spPr>
          <a:xfrm>
            <a:off x="1408975" y="1155793"/>
            <a:ext cx="3415443" cy="750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ko-KR" altLang="en-US" sz="1600" dirty="0" err="1" smtClean="0">
                <a:solidFill>
                  <a:srgbClr val="19264B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NanumGothic ExtraBold"/>
                <a:sym typeface="NanumGothic ExtraBold"/>
              </a:rPr>
              <a:t>성연령별</a:t>
            </a:r>
            <a:r>
              <a:rPr lang="ko-KR" altLang="en-US" sz="1600" dirty="0" smtClean="0">
                <a:solidFill>
                  <a:srgbClr val="19264B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NanumGothic ExtraBold"/>
                <a:sym typeface="NanumGothic ExtraBold"/>
              </a:rPr>
              <a:t> 거주인구 격자</a:t>
            </a:r>
            <a:endParaRPr lang="en-US" altLang="ko-KR" sz="1600" dirty="0" smtClean="0">
              <a:solidFill>
                <a:srgbClr val="19264B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NanumGothic ExtraBold"/>
              <a:sym typeface="NanumGothic ExtraBold"/>
            </a:endParaRP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altLang="ko-KR" sz="1600" b="0" i="0" u="none" strike="noStrike" kern="0" cap="none" spc="0" normalizeH="0" baseline="0" noProof="0" dirty="0">
              <a:ln>
                <a:noFill/>
              </a:ln>
              <a:solidFill>
                <a:srgbClr val="19264B"/>
              </a:solidFill>
              <a:effectLst/>
              <a:uLnTx/>
              <a:uFillTx/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40"/>
          <a:stretch/>
        </p:blipFill>
        <p:spPr bwMode="auto">
          <a:xfrm>
            <a:off x="1472894" y="1791888"/>
            <a:ext cx="6094555" cy="49104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Google Shape;66;p14">
            <a:extLst>
              <a:ext uri="{FF2B5EF4-FFF2-40B4-BE49-F238E27FC236}">
                <a16:creationId xmlns:a16="http://schemas.microsoft.com/office/drawing/2014/main" xmlns="" id="{C5A804F0-F4D1-C7CA-0C58-CC1032762186}"/>
              </a:ext>
            </a:extLst>
          </p:cNvPr>
          <p:cNvSpPr txBox="1"/>
          <p:nvPr/>
        </p:nvSpPr>
        <p:spPr>
          <a:xfrm>
            <a:off x="4334314" y="1127273"/>
            <a:ext cx="3415443" cy="750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ko-KR" altLang="en-US" sz="1600" dirty="0" smtClean="0">
                <a:solidFill>
                  <a:srgbClr val="19264B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NanumGothic ExtraBold"/>
                <a:sym typeface="NanumGothic ExtraBold"/>
              </a:rPr>
              <a:t>인구수에 따라 색이 다르게 시각화</a:t>
            </a:r>
            <a:endParaRPr lang="en-US" altLang="ko-KR" sz="1600" dirty="0" smtClean="0">
              <a:solidFill>
                <a:srgbClr val="19264B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NanumGothic ExtraBold"/>
              <a:sym typeface="NanumGothic ExtraBold"/>
            </a:endParaRP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altLang="ko-KR" sz="1600" b="0" i="0" u="none" strike="noStrike" kern="0" cap="none" spc="0" normalizeH="0" baseline="0" noProof="0" dirty="0">
              <a:ln>
                <a:noFill/>
              </a:ln>
              <a:solidFill>
                <a:srgbClr val="19264B"/>
              </a:solidFill>
              <a:effectLst/>
              <a:uLnTx/>
              <a:uFillTx/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2722652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/>
          <p:nvPr/>
        </p:nvSpPr>
        <p:spPr>
          <a:xfrm>
            <a:off x="0" y="-50600"/>
            <a:ext cx="1181100" cy="69592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cxnSp>
        <p:nvCxnSpPr>
          <p:cNvPr id="63" name="Google Shape;63;p14"/>
          <p:cNvCxnSpPr/>
          <p:nvPr/>
        </p:nvCxnSpPr>
        <p:spPr>
          <a:xfrm>
            <a:off x="172875" y="-50600"/>
            <a:ext cx="0" cy="2916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1435112" y="4292383"/>
            <a:ext cx="40513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1408975" y="409168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ko-KR" altLang="en-US" sz="2000" dirty="0" smtClean="0">
                <a:solidFill>
                  <a:srgbClr val="19264B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NanumGothic ExtraBold"/>
                <a:sym typeface="NanumGothic ExtraBold"/>
              </a:rPr>
              <a:t>데이터 시각화</a:t>
            </a:r>
            <a:endParaRPr kumimoji="0" lang="ko-KR" altLang="en-US" sz="2000" b="0" i="0" u="none" strike="noStrike" kern="0" cap="none" spc="0" normalizeH="0" baseline="0" noProof="0" dirty="0">
              <a:ln>
                <a:noFill/>
              </a:ln>
              <a:solidFill>
                <a:srgbClr val="19264B"/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  <a:cs typeface="NanumGothic ExtraBold"/>
              <a:sym typeface="NanumGothic ExtraBold"/>
            </a:endParaRPr>
          </a:p>
        </p:txBody>
      </p:sp>
      <p:sp>
        <p:nvSpPr>
          <p:cNvPr id="12" name="Google Shape;66;p14">
            <a:extLst>
              <a:ext uri="{FF2B5EF4-FFF2-40B4-BE49-F238E27FC236}">
                <a16:creationId xmlns:a16="http://schemas.microsoft.com/office/drawing/2014/main" xmlns="" id="{C5A804F0-F4D1-C7CA-0C58-CC1032762186}"/>
              </a:ext>
            </a:extLst>
          </p:cNvPr>
          <p:cNvSpPr txBox="1"/>
          <p:nvPr/>
        </p:nvSpPr>
        <p:spPr>
          <a:xfrm>
            <a:off x="1408975" y="1031345"/>
            <a:ext cx="3415443" cy="750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ko-KR" altLang="en-US" sz="1600" dirty="0" smtClean="0">
                <a:solidFill>
                  <a:srgbClr val="19264B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NanumGothic ExtraBold"/>
                <a:sym typeface="NanumGothic ExtraBold"/>
              </a:rPr>
              <a:t>보안등 설치 현황</a:t>
            </a:r>
            <a:endParaRPr lang="en-US" altLang="ko-KR" sz="1600" dirty="0" smtClean="0">
              <a:solidFill>
                <a:srgbClr val="19264B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NanumGothic ExtraBold"/>
              <a:sym typeface="NanumGothic ExtraBold"/>
            </a:endParaRP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altLang="ko-KR" sz="1600" b="0" i="0" u="none" strike="noStrike" kern="0" cap="none" spc="0" normalizeH="0" baseline="0" noProof="0" dirty="0">
              <a:ln>
                <a:noFill/>
              </a:ln>
              <a:solidFill>
                <a:srgbClr val="19264B"/>
              </a:solidFill>
              <a:effectLst/>
              <a:uLnTx/>
              <a:uFillTx/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31"/>
          <a:stretch/>
        </p:blipFill>
        <p:spPr>
          <a:xfrm>
            <a:off x="1438114" y="1636890"/>
            <a:ext cx="6267772" cy="5068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469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228</Words>
  <Application>Microsoft Office PowerPoint</Application>
  <PresentationFormat>화면 슬라이드 쇼(4:3)</PresentationFormat>
  <Paragraphs>54</Paragraphs>
  <Slides>14</Slides>
  <Notes>14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5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이혜연</dc:creator>
  <cp:lastModifiedBy>이혜연</cp:lastModifiedBy>
  <cp:revision>2</cp:revision>
  <dcterms:created xsi:type="dcterms:W3CDTF">2022-07-25T18:33:02Z</dcterms:created>
  <dcterms:modified xsi:type="dcterms:W3CDTF">2022-07-25T18:48:45Z</dcterms:modified>
</cp:coreProperties>
</file>